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4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3" r:id="rId3"/>
    <p:sldId id="265" r:id="rId4"/>
    <p:sldId id="270" r:id="rId5"/>
    <p:sldId id="273" r:id="rId6"/>
    <p:sldId id="281" r:id="rId7"/>
    <p:sldId id="284" r:id="rId8"/>
    <p:sldId id="282" r:id="rId9"/>
    <p:sldId id="274" r:id="rId10"/>
    <p:sldId id="275" r:id="rId11"/>
    <p:sldId id="269" r:id="rId12"/>
    <p:sldId id="279" r:id="rId13"/>
    <p:sldId id="276" r:id="rId14"/>
    <p:sldId id="283" r:id="rId15"/>
    <p:sldId id="268" r:id="rId16"/>
    <p:sldId id="266" r:id="rId17"/>
    <p:sldId id="272" r:id="rId18"/>
    <p:sldId id="264" r:id="rId19"/>
    <p:sldId id="280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640000"/>
    <a:srgbClr val="DA7454"/>
    <a:srgbClr val="FFBC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18" autoAdjust="0"/>
    <p:restoredTop sz="94660"/>
  </p:normalViewPr>
  <p:slideViewPr>
    <p:cSldViewPr>
      <p:cViewPr>
        <p:scale>
          <a:sx n="100" d="100"/>
          <a:sy n="100" d="100"/>
        </p:scale>
        <p:origin x="-120" y="-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CC524-B03D-4649-BF0C-29039B6591D4}" type="datetimeFigureOut">
              <a:rPr lang="ko-KR" altLang="en-US" smtClean="0"/>
              <a:t>2015-04-25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3F21E-D18A-4CCF-B739-A8FB302D6F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081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39CDE-654D-41CC-9D39-CD7412C80E2B}" type="datetimeFigureOut">
              <a:rPr lang="ko-KR" altLang="en-US" smtClean="0"/>
              <a:t>2015-04-25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327D3-262B-4697-84C4-E38702E9B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2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5688-0E98-4DDB-8393-1B2FF4E8E593}" type="datetimeFigureOut">
              <a:rPr lang="ko-KR" altLang="en-US" smtClean="0"/>
              <a:t>2015-04-25</a:t>
            </a:fld>
            <a:endParaRPr lang="ko-KR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BE8CB9-F3B4-432A-A92D-82402CDA5CF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5688-0E98-4DDB-8393-1B2FF4E8E593}" type="datetimeFigureOut">
              <a:rPr lang="ko-KR" altLang="en-US" smtClean="0"/>
              <a:t>2015-04-25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8CB9-F3B4-432A-A92D-82402CDA5CF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5688-0E98-4DDB-8393-1B2FF4E8E593}" type="datetimeFigureOut">
              <a:rPr lang="ko-KR" altLang="en-US" smtClean="0"/>
              <a:t>2015-04-25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8CB9-F3B4-432A-A92D-82402CDA5CF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5688-0E98-4DDB-8393-1B2FF4E8E593}" type="datetimeFigureOut">
              <a:rPr lang="ko-KR" altLang="en-US" smtClean="0"/>
              <a:t>2015-04-25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8CB9-F3B4-432A-A92D-82402CDA5CF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5688-0E98-4DDB-8393-1B2FF4E8E593}" type="datetimeFigureOut">
              <a:rPr lang="ko-KR" altLang="en-US" smtClean="0"/>
              <a:t>2015-04-25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8CB9-F3B4-432A-A92D-82402CDA5CF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5688-0E98-4DDB-8393-1B2FF4E8E593}" type="datetimeFigureOut">
              <a:rPr lang="ko-KR" altLang="en-US" smtClean="0"/>
              <a:t>2015-04-25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8CB9-F3B4-432A-A92D-82402CDA5CF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5688-0E98-4DDB-8393-1B2FF4E8E593}" type="datetimeFigureOut">
              <a:rPr lang="ko-KR" altLang="en-US" smtClean="0"/>
              <a:t>2015-04-25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8CB9-F3B4-432A-A92D-82402CDA5CF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5688-0E98-4DDB-8393-1B2FF4E8E593}" type="datetimeFigureOut">
              <a:rPr lang="ko-KR" altLang="en-US" smtClean="0"/>
              <a:t>2015-04-25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8CB9-F3B4-432A-A92D-82402CDA5CF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5688-0E98-4DDB-8393-1B2FF4E8E593}" type="datetimeFigureOut">
              <a:rPr lang="ko-KR" altLang="en-US" smtClean="0"/>
              <a:t>2015-04-25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8CB9-F3B4-432A-A92D-82402CDA5CF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5688-0E98-4DDB-8393-1B2FF4E8E593}" type="datetimeFigureOut">
              <a:rPr lang="ko-KR" altLang="en-US" smtClean="0"/>
              <a:t>2015-04-25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8CB9-F3B4-432A-A92D-82402CDA5CF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5688-0E98-4DDB-8393-1B2FF4E8E593}" type="datetimeFigureOut">
              <a:rPr lang="ko-KR" altLang="en-US" smtClean="0"/>
              <a:t>2015-04-25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8CB9-F3B4-432A-A92D-82402CDA5CF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F6605688-0E98-4DDB-8393-1B2FF4E8E593}" type="datetimeFigureOut">
              <a:rPr lang="ko-KR" altLang="en-US" smtClean="0"/>
              <a:t>2015-04-25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FBBE8CB9-F3B4-432A-A92D-82402CDA5CF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work_2014\animals\ui\BI\UI_BI_spla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792516"/>
            <a:ext cx="3024336" cy="53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16633"/>
            <a:ext cx="7772400" cy="675884"/>
          </a:xfrm>
        </p:spPr>
        <p:txBody>
          <a:bodyPr/>
          <a:lstStyle/>
          <a:p>
            <a:r>
              <a:rPr lang="en-US" altLang="ko-KR" sz="4800" dirty="0" smtClean="0"/>
              <a:t>ANIMALS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854577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work_2014\animals\ui\UI_concept_option_language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35" y="797735"/>
            <a:ext cx="3021395" cy="536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4462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옵션</a:t>
            </a:r>
            <a:r>
              <a:rPr lang="en-US" altLang="ko-KR" dirty="0" smtClean="0"/>
              <a:t>_</a:t>
            </a:r>
            <a:r>
              <a:rPr lang="ko-KR" altLang="en-US" dirty="0" smtClean="0"/>
              <a:t>언어선택</a:t>
            </a:r>
            <a:endParaRPr lang="en-US" altLang="ko-KR" dirty="0" smtClean="0"/>
          </a:p>
        </p:txBody>
      </p:sp>
      <p:pic>
        <p:nvPicPr>
          <p:cNvPr id="26" name="Picture 4" descr="C:\work_2012\smart\project_LOK\ui\source\slot_skill_selec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9" y="5410264"/>
            <a:ext cx="750447" cy="75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 설명선 5"/>
          <p:cNvSpPr/>
          <p:nvPr/>
        </p:nvSpPr>
        <p:spPr>
          <a:xfrm>
            <a:off x="179512" y="2420888"/>
            <a:ext cx="2772308" cy="1512168"/>
          </a:xfrm>
          <a:prstGeom prst="wedgeRectCallout">
            <a:avLst>
              <a:gd name="adj1" fmla="val 68241"/>
              <a:gd name="adj2" fmla="val -1988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영어</a:t>
            </a:r>
            <a:r>
              <a:rPr lang="en-US" altLang="ko-KR" sz="1100" dirty="0" smtClean="0"/>
              <a:t>	</a:t>
            </a:r>
            <a:r>
              <a:rPr lang="ko-KR" altLang="en-US" sz="1100" dirty="0" smtClean="0"/>
              <a:t>프랑스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독일</a:t>
            </a:r>
            <a:r>
              <a:rPr lang="en-US" altLang="ko-KR" sz="1100" dirty="0" smtClean="0"/>
              <a:t>	</a:t>
            </a:r>
            <a:r>
              <a:rPr lang="ko-KR" altLang="en-US" sz="1100" dirty="0" smtClean="0"/>
              <a:t>이탈리아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스페인</a:t>
            </a:r>
            <a:r>
              <a:rPr lang="en-US" altLang="ko-KR" sz="1100" dirty="0" smtClean="0"/>
              <a:t>	</a:t>
            </a:r>
            <a:r>
              <a:rPr lang="ko-KR" altLang="en-US" sz="1100" dirty="0" smtClean="0"/>
              <a:t>포르투갈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일본어</a:t>
            </a:r>
            <a:r>
              <a:rPr lang="en-US" altLang="ko-KR" sz="1100" dirty="0" smtClean="0"/>
              <a:t>	</a:t>
            </a:r>
            <a:r>
              <a:rPr lang="ko-KR" altLang="en-US" sz="1100" dirty="0" smtClean="0"/>
              <a:t>한국어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중국어</a:t>
            </a:r>
            <a:r>
              <a:rPr lang="en-US" altLang="ko-KR" sz="1100" dirty="0" smtClean="0"/>
              <a:t>1	</a:t>
            </a:r>
            <a:r>
              <a:rPr lang="ko-KR" altLang="en-US" sz="1100" dirty="0" smtClean="0"/>
              <a:t>중국어</a:t>
            </a:r>
            <a:r>
              <a:rPr lang="en-US" altLang="ko-KR" sz="1100" dirty="0" smtClean="0"/>
              <a:t>2</a:t>
            </a:r>
          </a:p>
          <a:p>
            <a:pPr algn="ctr"/>
            <a:r>
              <a:rPr lang="en-US" altLang="ko-KR" sz="1100" dirty="0" smtClean="0"/>
              <a:t>???	</a:t>
            </a:r>
            <a:r>
              <a:rPr lang="ko-KR" altLang="en-US" sz="1100" dirty="0" smtClean="0"/>
              <a:t>아랍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1104175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work_2014\animals\ui\UI_concept_ingame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550" y="792515"/>
            <a:ext cx="3024335" cy="53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4462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인게</a:t>
            </a:r>
            <a:r>
              <a:rPr lang="ko-KR" altLang="en-US" dirty="0" err="1"/>
              <a:t>임</a:t>
            </a:r>
            <a:endParaRPr lang="en-US" altLang="ko-KR" dirty="0" smtClean="0"/>
          </a:p>
        </p:txBody>
      </p:sp>
      <p:sp>
        <p:nvSpPr>
          <p:cNvPr id="6" name="사각형 설명선 5"/>
          <p:cNvSpPr/>
          <p:nvPr/>
        </p:nvSpPr>
        <p:spPr>
          <a:xfrm>
            <a:off x="3419872" y="188640"/>
            <a:ext cx="2232248" cy="756084"/>
          </a:xfrm>
          <a:prstGeom prst="wedgeRectCallout">
            <a:avLst>
              <a:gd name="adj1" fmla="val -21179"/>
              <a:gd name="adj2" fmla="val 13461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박자를 맞출 때 나오는 단어</a:t>
            </a:r>
            <a:endParaRPr lang="en-US" altLang="ko-KR" sz="1100" dirty="0" smtClean="0"/>
          </a:p>
          <a:p>
            <a:pPr algn="ctr"/>
            <a:endParaRPr lang="en-US" altLang="ko-KR" sz="1100" dirty="0" smtClean="0"/>
          </a:p>
          <a:p>
            <a:pPr algn="ctr"/>
            <a:r>
              <a:rPr lang="ko-KR" altLang="en-US" sz="1100" dirty="0" smtClean="0">
                <a:solidFill>
                  <a:srgbClr val="00B0F0"/>
                </a:solidFill>
              </a:rPr>
              <a:t>파란 </a:t>
            </a:r>
            <a:r>
              <a:rPr lang="en-US" altLang="ko-KR" sz="1100" dirty="0" smtClean="0">
                <a:solidFill>
                  <a:srgbClr val="00B0F0"/>
                </a:solidFill>
              </a:rPr>
              <a:t>=&gt; </a:t>
            </a:r>
            <a:r>
              <a:rPr lang="ko-KR" altLang="en-US" sz="1100" dirty="0" smtClean="0">
                <a:solidFill>
                  <a:srgbClr val="00B0F0"/>
                </a:solidFill>
              </a:rPr>
              <a:t>일반  단어</a:t>
            </a:r>
            <a:endParaRPr lang="en-US" altLang="ko-KR" sz="1100" dirty="0" smtClean="0">
              <a:solidFill>
                <a:srgbClr val="00B0F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FF9900"/>
                </a:solidFill>
              </a:rPr>
              <a:t>오랜지 </a:t>
            </a:r>
            <a:r>
              <a:rPr lang="en-US" altLang="ko-KR" sz="1100" dirty="0" smtClean="0">
                <a:solidFill>
                  <a:srgbClr val="FF9900"/>
                </a:solidFill>
              </a:rPr>
              <a:t>=&gt; </a:t>
            </a:r>
            <a:r>
              <a:rPr lang="ko-KR" altLang="en-US" sz="1100" dirty="0" smtClean="0">
                <a:solidFill>
                  <a:srgbClr val="FF9900"/>
                </a:solidFill>
              </a:rPr>
              <a:t>신규 단어</a:t>
            </a:r>
            <a:endParaRPr lang="en-US" altLang="ko-KR" sz="1100" dirty="0">
              <a:solidFill>
                <a:srgbClr val="FF9900"/>
              </a:solidFill>
            </a:endParaRPr>
          </a:p>
        </p:txBody>
      </p:sp>
      <p:sp>
        <p:nvSpPr>
          <p:cNvPr id="7" name="사각형 설명선 6"/>
          <p:cNvSpPr/>
          <p:nvPr/>
        </p:nvSpPr>
        <p:spPr>
          <a:xfrm>
            <a:off x="179512" y="2276872"/>
            <a:ext cx="2772308" cy="2736304"/>
          </a:xfrm>
          <a:prstGeom prst="wedgeRectCallout">
            <a:avLst>
              <a:gd name="adj1" fmla="val 60682"/>
              <a:gd name="adj2" fmla="val 2096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상자를 맞추면 </a:t>
            </a:r>
            <a:r>
              <a:rPr lang="ko-KR" altLang="en-US" sz="1100" dirty="0" err="1" smtClean="0"/>
              <a:t>이팩트</a:t>
            </a:r>
            <a:r>
              <a:rPr lang="ko-KR" altLang="en-US" sz="1100" dirty="0" smtClean="0"/>
              <a:t> 발동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>
                <a:solidFill>
                  <a:srgbClr val="00B0F0"/>
                </a:solidFill>
              </a:rPr>
              <a:t>ef_bang_01.prefab </a:t>
            </a:r>
          </a:p>
          <a:p>
            <a:pPr algn="ctr"/>
            <a:r>
              <a:rPr lang="en-US" altLang="ko-KR" sz="1100" dirty="0" smtClean="0">
                <a:solidFill>
                  <a:srgbClr val="00B0F0"/>
                </a:solidFill>
              </a:rPr>
              <a:t>ef_bang_02.prefab </a:t>
            </a:r>
            <a:endParaRPr lang="en-US" altLang="ko-KR" sz="1100" dirty="0">
              <a:solidFill>
                <a:srgbClr val="00B0F0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rgbClr val="00B0F0"/>
                </a:solidFill>
              </a:rPr>
              <a:t>ef_bang_03.prefab </a:t>
            </a:r>
            <a:endParaRPr lang="en-US" altLang="ko-KR" sz="1100" dirty="0">
              <a:solidFill>
                <a:srgbClr val="00B0F0"/>
              </a:solidFill>
            </a:endParaRPr>
          </a:p>
          <a:p>
            <a:pPr algn="ctr"/>
            <a:endParaRPr lang="en-US" altLang="ko-KR" sz="1100" dirty="0">
              <a:solidFill>
                <a:srgbClr val="00B0F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박</a:t>
            </a:r>
            <a:r>
              <a:rPr lang="ko-KR" altLang="en-US" sz="1100" dirty="0">
                <a:solidFill>
                  <a:schemeClr val="bg1"/>
                </a:solidFill>
              </a:rPr>
              <a:t>자</a:t>
            </a:r>
            <a:r>
              <a:rPr lang="ko-KR" altLang="en-US" sz="1100" dirty="0" smtClean="0">
                <a:solidFill>
                  <a:schemeClr val="bg1"/>
                </a:solidFill>
              </a:rPr>
              <a:t>를 맞춰서 상자를 맞추면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추가로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이팩트</a:t>
            </a:r>
            <a:r>
              <a:rPr lang="ko-KR" altLang="en-US" sz="1100" dirty="0" smtClean="0">
                <a:solidFill>
                  <a:schemeClr val="bg1"/>
                </a:solidFill>
              </a:rPr>
              <a:t> 발동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rgbClr val="FF9900"/>
                </a:solidFill>
              </a:rPr>
              <a:t>ef_bang_01_cr.prefab</a:t>
            </a:r>
          </a:p>
          <a:p>
            <a:pPr algn="ctr"/>
            <a:r>
              <a:rPr lang="en-US" altLang="ko-KR" sz="1100" dirty="0" smtClean="0">
                <a:solidFill>
                  <a:srgbClr val="FF9900"/>
                </a:solidFill>
              </a:rPr>
              <a:t>ef_bang_02_cr.prefab</a:t>
            </a:r>
            <a:endParaRPr lang="en-US" altLang="ko-KR" sz="1100" dirty="0">
              <a:solidFill>
                <a:srgbClr val="FF9900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rgbClr val="FF9900"/>
                </a:solidFill>
              </a:rPr>
              <a:t>ef_bang_03_cr.prefab</a:t>
            </a:r>
          </a:p>
          <a:p>
            <a:pPr algn="ctr"/>
            <a:endParaRPr lang="en-US" altLang="ko-KR" sz="1100" dirty="0">
              <a:solidFill>
                <a:srgbClr val="FF99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진화 시 코인획득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이팩트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r>
              <a:rPr lang="ko-KR" altLang="en-US" sz="1100" dirty="0">
                <a:solidFill>
                  <a:schemeClr val="bg1"/>
                </a:solidFill>
              </a:rPr>
              <a:t>발동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rgbClr val="FF9900"/>
                </a:solidFill>
              </a:rPr>
              <a:t>ef_coin_01.prefab</a:t>
            </a:r>
            <a:endParaRPr lang="en-US" altLang="ko-KR" sz="1100" dirty="0">
              <a:solidFill>
                <a:srgbClr val="FF9900"/>
              </a:solidFill>
            </a:endParaRPr>
          </a:p>
          <a:p>
            <a:pPr algn="ctr"/>
            <a:endParaRPr lang="en-US" altLang="ko-KR" sz="11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262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:\work_2014\animals\ui\UI_concept_ingame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550" y="792515"/>
            <a:ext cx="3024335" cy="53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4462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인게임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피버모드</a:t>
            </a:r>
            <a:endParaRPr lang="en-US" altLang="ko-KR" dirty="0" smtClean="0"/>
          </a:p>
        </p:txBody>
      </p:sp>
      <p:sp>
        <p:nvSpPr>
          <p:cNvPr id="6" name="사각형 설명선 5"/>
          <p:cNvSpPr/>
          <p:nvPr/>
        </p:nvSpPr>
        <p:spPr>
          <a:xfrm>
            <a:off x="3419872" y="188640"/>
            <a:ext cx="2232248" cy="756084"/>
          </a:xfrm>
          <a:prstGeom prst="wedgeRectCallout">
            <a:avLst>
              <a:gd name="adj1" fmla="val -19899"/>
              <a:gd name="adj2" fmla="val 13083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박자를 맞출 때 나오는 단어</a:t>
            </a:r>
            <a:endParaRPr lang="en-US" altLang="ko-KR" sz="1100" dirty="0" smtClean="0"/>
          </a:p>
          <a:p>
            <a:pPr algn="ctr"/>
            <a:endParaRPr lang="en-US" altLang="ko-KR" sz="1100" dirty="0" smtClean="0"/>
          </a:p>
          <a:p>
            <a:pPr algn="ctr"/>
            <a:r>
              <a:rPr lang="ko-KR" altLang="en-US" sz="1100" dirty="0" smtClean="0">
                <a:solidFill>
                  <a:srgbClr val="00B0F0"/>
                </a:solidFill>
              </a:rPr>
              <a:t>파란 </a:t>
            </a:r>
            <a:r>
              <a:rPr lang="en-US" altLang="ko-KR" sz="1100" dirty="0" smtClean="0">
                <a:solidFill>
                  <a:srgbClr val="00B0F0"/>
                </a:solidFill>
              </a:rPr>
              <a:t>=&gt; </a:t>
            </a:r>
            <a:r>
              <a:rPr lang="ko-KR" altLang="en-US" sz="1100" dirty="0" smtClean="0">
                <a:solidFill>
                  <a:srgbClr val="00B0F0"/>
                </a:solidFill>
              </a:rPr>
              <a:t>일반</a:t>
            </a:r>
            <a:endParaRPr lang="en-US" altLang="ko-KR" sz="1100" dirty="0" smtClean="0">
              <a:solidFill>
                <a:srgbClr val="00B0F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FF9900"/>
                </a:solidFill>
              </a:rPr>
              <a:t>오랜지 </a:t>
            </a:r>
            <a:r>
              <a:rPr lang="en-US" altLang="ko-KR" sz="1100" dirty="0" smtClean="0">
                <a:solidFill>
                  <a:srgbClr val="FF9900"/>
                </a:solidFill>
              </a:rPr>
              <a:t>=&gt; </a:t>
            </a:r>
            <a:r>
              <a:rPr lang="ko-KR" altLang="en-US" sz="1100" dirty="0" smtClean="0">
                <a:solidFill>
                  <a:srgbClr val="FF9900"/>
                </a:solidFill>
              </a:rPr>
              <a:t>신규</a:t>
            </a:r>
            <a:endParaRPr lang="en-US" altLang="ko-KR" sz="1100" dirty="0">
              <a:solidFill>
                <a:srgbClr val="FF9900"/>
              </a:solidFill>
            </a:endParaRPr>
          </a:p>
        </p:txBody>
      </p:sp>
      <p:sp>
        <p:nvSpPr>
          <p:cNvPr id="2" name="포인트가 5개인 별 1"/>
          <p:cNvSpPr/>
          <p:nvPr/>
        </p:nvSpPr>
        <p:spPr>
          <a:xfrm>
            <a:off x="5796136" y="2492896"/>
            <a:ext cx="288032" cy="290723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포인트가 5개인 별 7"/>
          <p:cNvSpPr/>
          <p:nvPr/>
        </p:nvSpPr>
        <p:spPr>
          <a:xfrm>
            <a:off x="5804520" y="3176972"/>
            <a:ext cx="288032" cy="290723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포인트가 5개인 별 8"/>
          <p:cNvSpPr/>
          <p:nvPr/>
        </p:nvSpPr>
        <p:spPr>
          <a:xfrm>
            <a:off x="5804520" y="3858357"/>
            <a:ext cx="288032" cy="290723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5개인 별 9"/>
          <p:cNvSpPr/>
          <p:nvPr/>
        </p:nvSpPr>
        <p:spPr>
          <a:xfrm>
            <a:off x="5796136" y="4578437"/>
            <a:ext cx="288032" cy="290723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5개인 별 10"/>
          <p:cNvSpPr/>
          <p:nvPr/>
        </p:nvSpPr>
        <p:spPr>
          <a:xfrm>
            <a:off x="5796136" y="5229200"/>
            <a:ext cx="288032" cy="290723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포인트가 5개인 별 16"/>
          <p:cNvSpPr/>
          <p:nvPr/>
        </p:nvSpPr>
        <p:spPr>
          <a:xfrm>
            <a:off x="3007432" y="2499934"/>
            <a:ext cx="288032" cy="290723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포인트가 5개인 별 17"/>
          <p:cNvSpPr/>
          <p:nvPr/>
        </p:nvSpPr>
        <p:spPr>
          <a:xfrm>
            <a:off x="3015816" y="3184010"/>
            <a:ext cx="288032" cy="290723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포인트가 5개인 별 18"/>
          <p:cNvSpPr/>
          <p:nvPr/>
        </p:nvSpPr>
        <p:spPr>
          <a:xfrm>
            <a:off x="3015816" y="3865395"/>
            <a:ext cx="288032" cy="290723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포인트가 5개인 별 19"/>
          <p:cNvSpPr/>
          <p:nvPr/>
        </p:nvSpPr>
        <p:spPr>
          <a:xfrm>
            <a:off x="3007432" y="4585475"/>
            <a:ext cx="288032" cy="290723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포인트가 5개인 별 20"/>
          <p:cNvSpPr/>
          <p:nvPr/>
        </p:nvSpPr>
        <p:spPr>
          <a:xfrm>
            <a:off x="3007432" y="5236238"/>
            <a:ext cx="288032" cy="290723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포인트가 5개인 별 21"/>
          <p:cNvSpPr/>
          <p:nvPr/>
        </p:nvSpPr>
        <p:spPr>
          <a:xfrm>
            <a:off x="3707904" y="2490205"/>
            <a:ext cx="288032" cy="290723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포인트가 5개인 별 22"/>
          <p:cNvSpPr/>
          <p:nvPr/>
        </p:nvSpPr>
        <p:spPr>
          <a:xfrm>
            <a:off x="4427984" y="2490205"/>
            <a:ext cx="288032" cy="290723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포인트가 5개인 별 23"/>
          <p:cNvSpPr/>
          <p:nvPr/>
        </p:nvSpPr>
        <p:spPr>
          <a:xfrm>
            <a:off x="5148064" y="2499934"/>
            <a:ext cx="288032" cy="290723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포인트가 5개인 별 27"/>
          <p:cNvSpPr/>
          <p:nvPr/>
        </p:nvSpPr>
        <p:spPr>
          <a:xfrm>
            <a:off x="3707904" y="5229200"/>
            <a:ext cx="288032" cy="290723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포인트가 5개인 별 28"/>
          <p:cNvSpPr/>
          <p:nvPr/>
        </p:nvSpPr>
        <p:spPr>
          <a:xfrm>
            <a:off x="4427984" y="5229200"/>
            <a:ext cx="288032" cy="290723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포인트가 5개인 별 29"/>
          <p:cNvSpPr/>
          <p:nvPr/>
        </p:nvSpPr>
        <p:spPr>
          <a:xfrm>
            <a:off x="5148064" y="5238929"/>
            <a:ext cx="288032" cy="290723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 설명선 31"/>
          <p:cNvSpPr/>
          <p:nvPr/>
        </p:nvSpPr>
        <p:spPr>
          <a:xfrm>
            <a:off x="179512" y="2344533"/>
            <a:ext cx="2772308" cy="1948563"/>
          </a:xfrm>
          <a:prstGeom prst="wedgeRectCallout">
            <a:avLst>
              <a:gd name="adj1" fmla="val 60682"/>
              <a:gd name="adj2" fmla="val 2096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박자를 </a:t>
            </a:r>
            <a:r>
              <a:rPr lang="en-US" altLang="ko-KR" sz="1100" dirty="0" smtClean="0">
                <a:solidFill>
                  <a:schemeClr val="bg1"/>
                </a:solidFill>
              </a:rPr>
              <a:t>n</a:t>
            </a:r>
            <a:r>
              <a:rPr lang="ko-KR" altLang="en-US" sz="1100" dirty="0" smtClean="0">
                <a:solidFill>
                  <a:schemeClr val="bg1"/>
                </a:solidFill>
              </a:rPr>
              <a:t>회 이상 맞추면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피버모드가</a:t>
            </a:r>
            <a:r>
              <a:rPr lang="ko-KR" altLang="en-US" sz="1100" dirty="0" smtClean="0">
                <a:solidFill>
                  <a:schemeClr val="bg1"/>
                </a:solidFill>
              </a:rPr>
              <a:t> 발동</a:t>
            </a:r>
            <a:endParaRPr lang="en-US" altLang="ko-KR" sz="1100" dirty="0" smtClean="0">
              <a:solidFill>
                <a:srgbClr val="FF9900"/>
              </a:solidFill>
            </a:endParaRPr>
          </a:p>
          <a:p>
            <a:pPr algn="ctr"/>
            <a:endParaRPr lang="en-US" altLang="ko-KR" sz="1100" dirty="0" smtClean="0">
              <a:solidFill>
                <a:srgbClr val="FF9900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rgbClr val="FF9900"/>
                </a:solidFill>
              </a:rPr>
              <a:t>윗판</a:t>
            </a:r>
            <a:r>
              <a:rPr lang="ko-KR" altLang="en-US" sz="1100" dirty="0" smtClean="0">
                <a:solidFill>
                  <a:srgbClr val="FF9900"/>
                </a:solidFill>
              </a:rPr>
              <a:t> </a:t>
            </a:r>
            <a:r>
              <a:rPr lang="en-US" altLang="ko-KR" sz="1100" dirty="0" err="1" smtClean="0">
                <a:solidFill>
                  <a:srgbClr val="FF9900"/>
                </a:solidFill>
              </a:rPr>
              <a:t>ui_fever_cover.prefab</a:t>
            </a:r>
            <a:endParaRPr lang="en-US" altLang="ko-KR" sz="1100" dirty="0" smtClean="0">
              <a:solidFill>
                <a:srgbClr val="FF9900"/>
              </a:solidFill>
            </a:endParaRPr>
          </a:p>
          <a:p>
            <a:pPr algn="ctr"/>
            <a:endParaRPr lang="en-US" altLang="ko-KR" sz="1100" dirty="0" smtClean="0">
              <a:solidFill>
                <a:srgbClr val="FF9900"/>
              </a:solidFill>
            </a:endParaRPr>
          </a:p>
          <a:p>
            <a:pPr algn="ctr"/>
            <a:endParaRPr lang="en-US" altLang="ko-KR" sz="1100" dirty="0" smtClean="0">
              <a:solidFill>
                <a:srgbClr val="FF9900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rgbClr val="FF9900"/>
                </a:solidFill>
              </a:rPr>
              <a:t>아랫판</a:t>
            </a:r>
            <a:r>
              <a:rPr lang="ko-KR" altLang="en-US" sz="1100" dirty="0" smtClean="0">
                <a:solidFill>
                  <a:srgbClr val="FF9900"/>
                </a:solidFill>
              </a:rPr>
              <a:t> </a:t>
            </a:r>
            <a:r>
              <a:rPr lang="en-US" altLang="ko-KR" sz="1100" dirty="0" err="1" smtClean="0">
                <a:solidFill>
                  <a:srgbClr val="FF9900"/>
                </a:solidFill>
              </a:rPr>
              <a:t>ui_fever_under.prefab</a:t>
            </a:r>
            <a:endParaRPr lang="en-US" altLang="ko-KR" sz="1100" dirty="0" smtClean="0">
              <a:solidFill>
                <a:srgbClr val="FF9900"/>
              </a:solidFill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6228184" y="4249855"/>
            <a:ext cx="2772308" cy="1948563"/>
          </a:xfrm>
          <a:prstGeom prst="wedgeRectCallout">
            <a:avLst>
              <a:gd name="adj1" fmla="val -53042"/>
              <a:gd name="adj2" fmla="val -11004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rgbClr val="FF9900"/>
                </a:solidFill>
              </a:rPr>
              <a:t>피버</a:t>
            </a:r>
            <a:r>
              <a:rPr lang="ko-KR" altLang="en-US" sz="1100" dirty="0" smtClean="0">
                <a:solidFill>
                  <a:srgbClr val="FF9900"/>
                </a:solidFill>
              </a:rPr>
              <a:t> 상태에서는</a:t>
            </a:r>
            <a:endParaRPr lang="en-US" altLang="ko-KR" sz="1100" dirty="0" smtClean="0">
              <a:solidFill>
                <a:srgbClr val="FF9900"/>
              </a:solidFill>
            </a:endParaRPr>
          </a:p>
          <a:p>
            <a:pPr algn="ctr"/>
            <a:endParaRPr lang="en-US" altLang="ko-KR" sz="1100" dirty="0" smtClean="0">
              <a:solidFill>
                <a:srgbClr val="FF9900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rgbClr val="FF9900"/>
                </a:solidFill>
              </a:rPr>
              <a:t>1. </a:t>
            </a:r>
            <a:r>
              <a:rPr lang="ko-KR" altLang="en-US" sz="1100" dirty="0" smtClean="0">
                <a:solidFill>
                  <a:srgbClr val="FF9900"/>
                </a:solidFill>
              </a:rPr>
              <a:t>왼쪽상단의 동물이 들썩임</a:t>
            </a:r>
            <a:endParaRPr lang="en-US" altLang="ko-KR" sz="1100" dirty="0">
              <a:solidFill>
                <a:srgbClr val="FF9900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rgbClr val="FF9900"/>
                </a:solidFill>
              </a:rPr>
              <a:t>2. </a:t>
            </a:r>
            <a:r>
              <a:rPr lang="ko-KR" altLang="en-US" sz="1100" dirty="0" smtClean="0">
                <a:solidFill>
                  <a:srgbClr val="FF9900"/>
                </a:solidFill>
              </a:rPr>
              <a:t>긍정적인 메시지가  출력됨</a:t>
            </a:r>
            <a:endParaRPr lang="en-US" altLang="ko-KR" sz="1100" dirty="0" smtClean="0">
              <a:solidFill>
                <a:srgbClr val="FF9900"/>
              </a:solidFill>
            </a:endParaRPr>
          </a:p>
          <a:p>
            <a:pPr algn="ctr"/>
            <a:r>
              <a:rPr lang="en-US" altLang="ko-KR" sz="1100" dirty="0" smtClean="0">
                <a:solidFill>
                  <a:srgbClr val="FF9900"/>
                </a:solidFill>
              </a:rPr>
              <a:t>3. </a:t>
            </a:r>
            <a:r>
              <a:rPr lang="ko-KR" altLang="en-US" sz="1100" dirty="0" smtClean="0">
                <a:solidFill>
                  <a:srgbClr val="FF9900"/>
                </a:solidFill>
              </a:rPr>
              <a:t>진화 시 코인획득 확률이 높아짐</a:t>
            </a:r>
            <a:endParaRPr lang="en-US" altLang="ko-KR" sz="1100" dirty="0" smtClean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77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work_2014\animals\ui\UI_concept_popup_pau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764703"/>
            <a:ext cx="3040004" cy="539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4462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인게임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일시정지</a:t>
            </a:r>
            <a:endParaRPr lang="en-US" altLang="ko-KR" dirty="0" smtClean="0"/>
          </a:p>
        </p:txBody>
      </p:sp>
      <p:pic>
        <p:nvPicPr>
          <p:cNvPr id="26" name="Picture 4" descr="C:\work_2012\smart\project_LOK\ui\source\slot_skill_selec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9" y="5410264"/>
            <a:ext cx="750447" cy="75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579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work_2014\animals\ui\UI_concept_ingame_item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549" y="778747"/>
            <a:ext cx="3024335" cy="53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4462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인게임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아이탬사용</a:t>
            </a:r>
            <a:endParaRPr lang="en-US" altLang="ko-KR" dirty="0" smtClean="0"/>
          </a:p>
        </p:txBody>
      </p:sp>
      <p:pic>
        <p:nvPicPr>
          <p:cNvPr id="8194" name="Picture 2" descr="C:\work_2014\animals\ui\UI_concept_popup_gameover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4" y="778746"/>
            <a:ext cx="3024335" cy="53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work_2014\animals\ui\UI_concept_popup_gameover_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3" y="778747"/>
            <a:ext cx="3024335" cy="536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 설명선 7"/>
          <p:cNvSpPr/>
          <p:nvPr/>
        </p:nvSpPr>
        <p:spPr>
          <a:xfrm>
            <a:off x="3419872" y="188640"/>
            <a:ext cx="2232248" cy="756084"/>
          </a:xfrm>
          <a:prstGeom prst="wedgeRectCallout">
            <a:avLst>
              <a:gd name="adj1" fmla="val 4850"/>
              <a:gd name="adj2" fmla="val 116973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FF9900"/>
                </a:solidFill>
              </a:rPr>
              <a:t>박스를 클릭하면 없앨 수 있음 </a:t>
            </a:r>
            <a:endParaRPr lang="en-US" altLang="ko-KR" sz="1100" dirty="0">
              <a:solidFill>
                <a:srgbClr val="FF9900"/>
              </a:solidFill>
            </a:endParaRPr>
          </a:p>
        </p:txBody>
      </p:sp>
      <p:pic>
        <p:nvPicPr>
          <p:cNvPr id="8196" name="Picture 4" descr="C:\work_2014\animals\ui\sourec\640_1136_resize\btn_mini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808" y="1484784"/>
            <a:ext cx="356344" cy="3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work_2014\animals\ui\sourec\640_1136_resize\icon_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816" y="1549831"/>
            <a:ext cx="219289" cy="2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사각형 설명선 10"/>
          <p:cNvSpPr/>
          <p:nvPr/>
        </p:nvSpPr>
        <p:spPr>
          <a:xfrm>
            <a:off x="323528" y="427862"/>
            <a:ext cx="2232248" cy="756084"/>
          </a:xfrm>
          <a:prstGeom prst="wedgeRectCallout">
            <a:avLst>
              <a:gd name="adj1" fmla="val 4850"/>
              <a:gd name="adj2" fmla="val 116973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FF9900"/>
                </a:solidFill>
              </a:rPr>
              <a:t>게임오버 직전에 뜹니다</a:t>
            </a:r>
            <a:r>
              <a:rPr lang="en-US" altLang="ko-KR" sz="1100" dirty="0" smtClean="0">
                <a:solidFill>
                  <a:srgbClr val="FF9900"/>
                </a:solidFill>
              </a:rPr>
              <a:t>. </a:t>
            </a:r>
            <a:r>
              <a:rPr lang="ko-KR" altLang="en-US" sz="1100" dirty="0" smtClean="0">
                <a:solidFill>
                  <a:srgbClr val="FF9900"/>
                </a:solidFill>
              </a:rPr>
              <a:t>이 때 </a:t>
            </a:r>
            <a:r>
              <a:rPr lang="ko-KR" altLang="en-US" sz="1100" dirty="0" err="1" smtClean="0">
                <a:solidFill>
                  <a:srgbClr val="FF9900"/>
                </a:solidFill>
              </a:rPr>
              <a:t>아이탬이</a:t>
            </a:r>
            <a:r>
              <a:rPr lang="ko-KR" altLang="en-US" sz="1100" dirty="0" smtClean="0">
                <a:solidFill>
                  <a:srgbClr val="FF9900"/>
                </a:solidFill>
              </a:rPr>
              <a:t> 없으면 </a:t>
            </a:r>
            <a:r>
              <a:rPr lang="ko-KR" altLang="en-US" sz="1100" dirty="0" err="1" smtClean="0">
                <a:solidFill>
                  <a:srgbClr val="FF9900"/>
                </a:solidFill>
              </a:rPr>
              <a:t>아이탬구입</a:t>
            </a:r>
            <a:endParaRPr lang="en-US" altLang="ko-KR" sz="11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757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work_2014\animals\ui\UI_concept_ingame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550" y="792515"/>
            <a:ext cx="3024335" cy="53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work_2014\animals\effect\source\shin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579" y="1211343"/>
            <a:ext cx="4104456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4462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인게임</a:t>
            </a:r>
            <a:r>
              <a:rPr lang="en-US" altLang="ko-KR" dirty="0" smtClean="0"/>
              <a:t>_</a:t>
            </a:r>
            <a:r>
              <a:rPr lang="ko-KR" altLang="en-US" dirty="0" smtClean="0"/>
              <a:t>승리연출</a:t>
            </a:r>
            <a:endParaRPr lang="en-US" altLang="ko-KR" dirty="0" smtClean="0"/>
          </a:p>
        </p:txBody>
      </p:sp>
      <p:pic>
        <p:nvPicPr>
          <p:cNvPr id="4098" name="Picture 2" descr="C:\work_2014\animals\effect\source\string_victo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073" y="2996952"/>
            <a:ext cx="2237854" cy="53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233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C:\work_2014\animals\ui\UI_concept_result_norm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0" y="790951"/>
            <a:ext cx="3025217" cy="53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work_2014\animals\ui\UI_concept_result_bonus_mess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087" y="790951"/>
            <a:ext cx="3025216" cy="53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4462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결과화면</a:t>
            </a:r>
            <a:endParaRPr lang="en-US" altLang="ko-KR" dirty="0" smtClean="0"/>
          </a:p>
        </p:txBody>
      </p:sp>
      <p:sp>
        <p:nvSpPr>
          <p:cNvPr id="6" name="사각형 설명선 5"/>
          <p:cNvSpPr/>
          <p:nvPr/>
        </p:nvSpPr>
        <p:spPr>
          <a:xfrm>
            <a:off x="6516216" y="2204864"/>
            <a:ext cx="1800200" cy="288032"/>
          </a:xfrm>
          <a:prstGeom prst="wedgeRectCallout">
            <a:avLst>
              <a:gd name="adj1" fmla="val -88120"/>
              <a:gd name="adj2" fmla="val -1609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영상 얼마 남음</a:t>
            </a:r>
            <a:endParaRPr lang="ko-KR" altLang="en-US" sz="1100" dirty="0"/>
          </a:p>
        </p:txBody>
      </p:sp>
      <p:sp>
        <p:nvSpPr>
          <p:cNvPr id="7" name="사각형 설명선 6"/>
          <p:cNvSpPr/>
          <p:nvPr/>
        </p:nvSpPr>
        <p:spPr>
          <a:xfrm>
            <a:off x="6516216" y="2592735"/>
            <a:ext cx="1800200" cy="288032"/>
          </a:xfrm>
          <a:prstGeom prst="wedgeRectCallout">
            <a:avLst>
              <a:gd name="adj1" fmla="val -88120"/>
              <a:gd name="adj2" fmla="val -1609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선물 얼마 남음</a:t>
            </a:r>
            <a:endParaRPr lang="ko-KR" altLang="en-US" sz="1100" dirty="0"/>
          </a:p>
        </p:txBody>
      </p:sp>
      <p:sp>
        <p:nvSpPr>
          <p:cNvPr id="8" name="사각형 설명선 7"/>
          <p:cNvSpPr/>
          <p:nvPr/>
        </p:nvSpPr>
        <p:spPr>
          <a:xfrm>
            <a:off x="6516216" y="2996952"/>
            <a:ext cx="1800200" cy="288032"/>
          </a:xfrm>
          <a:prstGeom prst="wedgeRectCallout">
            <a:avLst>
              <a:gd name="adj1" fmla="val -88120"/>
              <a:gd name="adj2" fmla="val -1609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뽑기 얼마 남음</a:t>
            </a:r>
            <a:endParaRPr lang="ko-KR" altLang="en-US" sz="1100" dirty="0"/>
          </a:p>
        </p:txBody>
      </p:sp>
      <p:sp>
        <p:nvSpPr>
          <p:cNvPr id="9" name="사각형 설명선 8"/>
          <p:cNvSpPr/>
          <p:nvPr/>
        </p:nvSpPr>
        <p:spPr>
          <a:xfrm>
            <a:off x="1259632" y="2420888"/>
            <a:ext cx="1692188" cy="315863"/>
          </a:xfrm>
          <a:prstGeom prst="wedgeRectCallout">
            <a:avLst>
              <a:gd name="adj1" fmla="val 63431"/>
              <a:gd name="adj2" fmla="val -2051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새로 맞춘 글자</a:t>
            </a:r>
            <a:endParaRPr lang="en-US" altLang="ko-KR" sz="1100" dirty="0" smtClean="0"/>
          </a:p>
        </p:txBody>
      </p:sp>
      <p:sp>
        <p:nvSpPr>
          <p:cNvPr id="10" name="사각형 설명선 9"/>
          <p:cNvSpPr/>
          <p:nvPr/>
        </p:nvSpPr>
        <p:spPr>
          <a:xfrm>
            <a:off x="1259632" y="2880767"/>
            <a:ext cx="1692188" cy="315863"/>
          </a:xfrm>
          <a:prstGeom prst="wedgeRectCallout">
            <a:avLst>
              <a:gd name="adj1" fmla="val 122533"/>
              <a:gd name="adj2" fmla="val 9639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캐릭터</a:t>
            </a:r>
            <a:endParaRPr lang="en-US" altLang="ko-KR" sz="1100" dirty="0" smtClean="0"/>
          </a:p>
        </p:txBody>
      </p:sp>
      <p:sp>
        <p:nvSpPr>
          <p:cNvPr id="11" name="사각형 설명선 10"/>
          <p:cNvSpPr/>
          <p:nvPr/>
        </p:nvSpPr>
        <p:spPr>
          <a:xfrm>
            <a:off x="1259632" y="1961009"/>
            <a:ext cx="1692188" cy="315863"/>
          </a:xfrm>
          <a:prstGeom prst="wedgeRectCallout">
            <a:avLst>
              <a:gd name="adj1" fmla="val 63431"/>
              <a:gd name="adj2" fmla="val -2051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최고기</a:t>
            </a:r>
            <a:r>
              <a:rPr lang="ko-KR" altLang="en-US" sz="1100" dirty="0"/>
              <a:t>록</a:t>
            </a:r>
            <a:endParaRPr lang="en-US" altLang="ko-KR" sz="1100" dirty="0" smtClean="0"/>
          </a:p>
        </p:txBody>
      </p:sp>
      <p:sp>
        <p:nvSpPr>
          <p:cNvPr id="12" name="사각형 설명선 11"/>
          <p:cNvSpPr/>
          <p:nvPr/>
        </p:nvSpPr>
        <p:spPr>
          <a:xfrm>
            <a:off x="1259632" y="1484784"/>
            <a:ext cx="1692188" cy="315863"/>
          </a:xfrm>
          <a:prstGeom prst="wedgeRectCallout">
            <a:avLst>
              <a:gd name="adj1" fmla="val 63431"/>
              <a:gd name="adj2" fmla="val -2051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누적코인</a:t>
            </a:r>
            <a:endParaRPr lang="en-US" altLang="ko-KR" sz="1100" dirty="0" smtClean="0"/>
          </a:p>
        </p:txBody>
      </p:sp>
      <p:sp>
        <p:nvSpPr>
          <p:cNvPr id="13" name="사각형 설명선 12"/>
          <p:cNvSpPr/>
          <p:nvPr/>
        </p:nvSpPr>
        <p:spPr>
          <a:xfrm>
            <a:off x="1259632" y="3317898"/>
            <a:ext cx="1692188" cy="315863"/>
          </a:xfrm>
          <a:prstGeom prst="wedgeRectCallout">
            <a:avLst>
              <a:gd name="adj1" fmla="val 129851"/>
              <a:gd name="adj2" fmla="val 106137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획득코인</a:t>
            </a:r>
            <a:endParaRPr lang="en-US" altLang="ko-KR" sz="1100" dirty="0" smtClean="0"/>
          </a:p>
        </p:txBody>
      </p:sp>
      <p:pic>
        <p:nvPicPr>
          <p:cNvPr id="3074" name="Picture 2" descr="C:\work_2014\animals\ui\UI_concept_result_norm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087" y="790951"/>
            <a:ext cx="3025217" cy="53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774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work_2014\animals\ui\UI_concept_result_newbestsco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1" y="790951"/>
            <a:ext cx="3025217" cy="53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4462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결과화면</a:t>
            </a:r>
            <a:r>
              <a:rPr lang="en-US" altLang="ko-KR" dirty="0" smtClean="0"/>
              <a:t>_</a:t>
            </a:r>
            <a:r>
              <a:rPr lang="ko-KR" altLang="en-US" dirty="0" smtClean="0"/>
              <a:t>기록달성</a:t>
            </a:r>
            <a:endParaRPr lang="en-US" altLang="ko-KR" dirty="0" smtClean="0"/>
          </a:p>
        </p:txBody>
      </p:sp>
      <p:sp>
        <p:nvSpPr>
          <p:cNvPr id="7" name="사각형 설명선 6"/>
          <p:cNvSpPr/>
          <p:nvPr/>
        </p:nvSpPr>
        <p:spPr>
          <a:xfrm>
            <a:off x="1259632" y="2880767"/>
            <a:ext cx="1692188" cy="315863"/>
          </a:xfrm>
          <a:prstGeom prst="wedgeRectCallout">
            <a:avLst>
              <a:gd name="adj1" fmla="val 95515"/>
              <a:gd name="adj2" fmla="val 14835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최고점수 달성</a:t>
            </a:r>
            <a:endParaRPr lang="en-US" altLang="ko-KR" sz="1100" dirty="0" smtClean="0"/>
          </a:p>
        </p:txBody>
      </p:sp>
      <p:sp>
        <p:nvSpPr>
          <p:cNvPr id="8" name="사각형 설명선 7"/>
          <p:cNvSpPr/>
          <p:nvPr/>
        </p:nvSpPr>
        <p:spPr>
          <a:xfrm>
            <a:off x="1259632" y="2492896"/>
            <a:ext cx="1692188" cy="315863"/>
          </a:xfrm>
          <a:prstGeom prst="wedgeRectCallout">
            <a:avLst>
              <a:gd name="adj1" fmla="val 94952"/>
              <a:gd name="adj2" fmla="val -15320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최고점수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2482597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C:\work_2014\animals\ui\UI_concept_tutorial_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57" y="1573584"/>
            <a:ext cx="2267991" cy="402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work_2014\animals\ui\UI_concept_tutorial_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573584"/>
            <a:ext cx="2267991" cy="402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work_2014\animals\ui\UI_concept_tutorial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08" y="1573584"/>
            <a:ext cx="2267991" cy="402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4462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튜토리얼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</a:t>
            </a:r>
            <a:endParaRPr lang="en-US" altLang="ko-KR" dirty="0" smtClean="0"/>
          </a:p>
        </p:txBody>
      </p:sp>
      <p:sp>
        <p:nvSpPr>
          <p:cNvPr id="12" name="사각형 설명선 11"/>
          <p:cNvSpPr/>
          <p:nvPr/>
        </p:nvSpPr>
        <p:spPr>
          <a:xfrm>
            <a:off x="539551" y="636597"/>
            <a:ext cx="1800200" cy="756084"/>
          </a:xfrm>
          <a:prstGeom prst="wedgeRectCallout">
            <a:avLst>
              <a:gd name="adj1" fmla="val 16114"/>
              <a:gd name="adj2" fmla="val 10941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1. </a:t>
            </a:r>
            <a:r>
              <a:rPr lang="ko-KR" altLang="en-US" sz="1100" dirty="0" smtClean="0"/>
              <a:t>조작</a:t>
            </a:r>
            <a:endParaRPr lang="ko-KR" altLang="en-US" sz="1100" dirty="0"/>
          </a:p>
        </p:txBody>
      </p:sp>
      <p:sp>
        <p:nvSpPr>
          <p:cNvPr id="13" name="사각형 설명선 12"/>
          <p:cNvSpPr/>
          <p:nvPr/>
        </p:nvSpPr>
        <p:spPr>
          <a:xfrm>
            <a:off x="3491880" y="636597"/>
            <a:ext cx="1800200" cy="756084"/>
          </a:xfrm>
          <a:prstGeom prst="wedgeRectCallout">
            <a:avLst>
              <a:gd name="adj1" fmla="val 16114"/>
              <a:gd name="adj2" fmla="val 10941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2. </a:t>
            </a:r>
            <a:r>
              <a:rPr lang="ko-KR" altLang="en-US" sz="1100" dirty="0" smtClean="0"/>
              <a:t>합성</a:t>
            </a:r>
            <a:endParaRPr lang="ko-KR" altLang="en-US" sz="1100" dirty="0"/>
          </a:p>
        </p:txBody>
      </p:sp>
      <p:sp>
        <p:nvSpPr>
          <p:cNvPr id="14" name="사각형 설명선 13"/>
          <p:cNvSpPr/>
          <p:nvPr/>
        </p:nvSpPr>
        <p:spPr>
          <a:xfrm>
            <a:off x="6372199" y="636597"/>
            <a:ext cx="1800200" cy="756084"/>
          </a:xfrm>
          <a:prstGeom prst="wedgeRectCallout">
            <a:avLst>
              <a:gd name="adj1" fmla="val 16114"/>
              <a:gd name="adj2" fmla="val 10941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3. </a:t>
            </a:r>
            <a:r>
              <a:rPr lang="ko-KR" altLang="en-US" sz="1100" dirty="0" smtClean="0"/>
              <a:t>계층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30185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4" y="4462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박스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작업 우선순위  </a:t>
            </a:r>
            <a:r>
              <a:rPr lang="en-US" altLang="ko-KR" dirty="0" smtClean="0"/>
              <a:t>= </a:t>
            </a:r>
            <a:r>
              <a:rPr lang="ko-KR" altLang="en-US" dirty="0" smtClean="0"/>
              <a:t>박스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컵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만두판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차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가방</a:t>
            </a:r>
            <a:endParaRPr lang="en-US" altLang="ko-KR" dirty="0" smtClean="0"/>
          </a:p>
        </p:txBody>
      </p:sp>
      <p:sp>
        <p:nvSpPr>
          <p:cNvPr id="12" name="사각형 설명선 11"/>
          <p:cNvSpPr/>
          <p:nvPr/>
        </p:nvSpPr>
        <p:spPr>
          <a:xfrm>
            <a:off x="827584" y="836712"/>
            <a:ext cx="1800200" cy="378042"/>
          </a:xfrm>
          <a:prstGeom prst="wedgeRectCallout">
            <a:avLst>
              <a:gd name="adj1" fmla="val 20347"/>
              <a:gd name="adj2" fmla="val 16736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B0F0"/>
                </a:solidFill>
              </a:rPr>
              <a:t>ef_bang_02.prefab </a:t>
            </a:r>
            <a:endParaRPr lang="en-US" altLang="ko-KR" sz="1100" dirty="0">
              <a:solidFill>
                <a:srgbClr val="00B0F0"/>
              </a:solidFill>
            </a:endParaRPr>
          </a:p>
        </p:txBody>
      </p:sp>
      <p:pic>
        <p:nvPicPr>
          <p:cNvPr id="16386" name="Picture 2" descr="C:\work_2014\animals\unity\uitest_12\Assets\image\box\UI_BOX_source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73" y="1606240"/>
            <a:ext cx="547621" cy="48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work_2014\animals\unity\uitest_12\Assets\image\box\UI_BOX_source_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41" y="1606241"/>
            <a:ext cx="547621" cy="48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work_2014\animals\unity\uitest_12\Assets\image\box\UI_BOX_source_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262" y="1484784"/>
            <a:ext cx="821432" cy="72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C:\work_2014\animals\unity\uitest_12\Assets\image\box\UI_BOX_source_0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063" y="1554998"/>
            <a:ext cx="654222" cy="58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:\work_2014\animals\unity\uitest_12\Assets\image\box\UI_BOX_source_0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683" y="1558955"/>
            <a:ext cx="654222" cy="58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7" descr="C:\work_2014\animals\unity\uitest_12\Assets\image\box\UI_BOX_source_0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381" y="1550671"/>
            <a:ext cx="654222" cy="58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C:\work_2014\animals\unity\uitest_12\Assets\image\box\UI_BOX_source_0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8" y="1526559"/>
            <a:ext cx="690628" cy="61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3" name="Picture 9" descr="C:\work_2014\animals\unity\uitest_12\Assets\image\box\UI_BOX_source_0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180" y="1536084"/>
            <a:ext cx="690628" cy="61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C:\work_2014\animals\unity\uitest_12\Assets\image\box\UI_BOX_source_09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869" y="1534521"/>
            <a:ext cx="690628" cy="61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5" name="Picture 11" descr="C:\work_2014\animals\unity\uitest_12\Assets\image\box\UI_BOX_source_1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010" y="1494531"/>
            <a:ext cx="756169" cy="67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C:\work_2014\animals\unity\uitest_12\Assets\image\box\UI_BOX_source_1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9" y="1484785"/>
            <a:ext cx="756169" cy="67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7" name="Picture 13" descr="C:\work_2014\animals\unity\uitest_12\Assets\image\box\UI_BOX_source_1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319" y="1484785"/>
            <a:ext cx="756169" cy="67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 설명선 20"/>
          <p:cNvSpPr/>
          <p:nvPr/>
        </p:nvSpPr>
        <p:spPr>
          <a:xfrm>
            <a:off x="2915816" y="836712"/>
            <a:ext cx="1800200" cy="378042"/>
          </a:xfrm>
          <a:prstGeom prst="wedgeRectCallout">
            <a:avLst>
              <a:gd name="adj1" fmla="val 39395"/>
              <a:gd name="adj2" fmla="val 172403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B0F0"/>
                </a:solidFill>
              </a:rPr>
              <a:t>ef_bang_02.prefab </a:t>
            </a:r>
            <a:endParaRPr lang="en-US" altLang="ko-KR" sz="1100" dirty="0">
              <a:solidFill>
                <a:srgbClr val="00B0F0"/>
              </a:solidFill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5004048" y="836712"/>
            <a:ext cx="1800200" cy="378042"/>
          </a:xfrm>
          <a:prstGeom prst="wedgeRectCallout">
            <a:avLst>
              <a:gd name="adj1" fmla="val 45215"/>
              <a:gd name="adj2" fmla="val 15980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B0F0"/>
                </a:solidFill>
              </a:rPr>
              <a:t>ef_bang_02.prefab </a:t>
            </a:r>
            <a:endParaRPr lang="en-US" altLang="ko-KR" sz="1100" dirty="0">
              <a:solidFill>
                <a:srgbClr val="00B0F0"/>
              </a:solidFill>
            </a:endParaRPr>
          </a:p>
        </p:txBody>
      </p:sp>
      <p:sp>
        <p:nvSpPr>
          <p:cNvPr id="23" name="사각형 설명선 22"/>
          <p:cNvSpPr/>
          <p:nvPr/>
        </p:nvSpPr>
        <p:spPr>
          <a:xfrm>
            <a:off x="7092280" y="836712"/>
            <a:ext cx="1800200" cy="378042"/>
          </a:xfrm>
          <a:prstGeom prst="wedgeRectCallout">
            <a:avLst>
              <a:gd name="adj1" fmla="val 11352"/>
              <a:gd name="adj2" fmla="val 18752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00B0F0"/>
                </a:solidFill>
              </a:rPr>
              <a:t>ef_bang_03.prefab </a:t>
            </a:r>
            <a:endParaRPr lang="en-US" altLang="ko-KR" sz="1100" dirty="0">
              <a:solidFill>
                <a:srgbClr val="00B0F0"/>
              </a:solidFill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3239852" y="4005064"/>
            <a:ext cx="2772308" cy="1872208"/>
          </a:xfrm>
          <a:prstGeom prst="wedgeRectCallout">
            <a:avLst>
              <a:gd name="adj1" fmla="val -22464"/>
              <a:gd name="adj2" fmla="val -12861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상자 종류</a:t>
            </a:r>
            <a:endParaRPr lang="en-US" altLang="ko-KR" sz="1100" dirty="0" smtClean="0"/>
          </a:p>
          <a:p>
            <a:pPr algn="ctr"/>
            <a:endParaRPr lang="en-US" altLang="ko-KR" sz="1100" dirty="0">
              <a:solidFill>
                <a:srgbClr val="00B0F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00B0F0"/>
                </a:solidFill>
              </a:rPr>
              <a:t>박스 </a:t>
            </a:r>
            <a:r>
              <a:rPr lang="en-US" altLang="ko-KR" sz="1100" dirty="0" smtClean="0">
                <a:solidFill>
                  <a:srgbClr val="00B0F0"/>
                </a:solidFill>
              </a:rPr>
              <a:t>UI_BOX_source_01 ~ 12</a:t>
            </a:r>
          </a:p>
          <a:p>
            <a:pPr algn="ctr"/>
            <a:r>
              <a:rPr lang="ko-KR" altLang="en-US" sz="1100" dirty="0" smtClean="0">
                <a:solidFill>
                  <a:srgbClr val="00B0F0"/>
                </a:solidFill>
              </a:rPr>
              <a:t>컵 </a:t>
            </a:r>
            <a:r>
              <a:rPr lang="en-US" altLang="ko-KR" sz="1100" dirty="0" smtClean="0">
                <a:solidFill>
                  <a:srgbClr val="00B0F0"/>
                </a:solidFill>
              </a:rPr>
              <a:t>UI_CUP_source_01 ~ 12</a:t>
            </a:r>
            <a:endParaRPr lang="en-US" altLang="ko-KR" sz="1100" dirty="0">
              <a:solidFill>
                <a:srgbClr val="FF9900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rgbClr val="00B0F0"/>
                </a:solidFill>
              </a:rPr>
              <a:t>만두판</a:t>
            </a:r>
            <a:r>
              <a:rPr lang="ko-KR" altLang="en-US" sz="1100" dirty="0" smtClean="0">
                <a:solidFill>
                  <a:srgbClr val="00B0F0"/>
                </a:solidFill>
              </a:rPr>
              <a:t> </a:t>
            </a:r>
            <a:r>
              <a:rPr lang="en-US" altLang="ko-KR" sz="1100" dirty="0" smtClean="0">
                <a:solidFill>
                  <a:srgbClr val="00B0F0"/>
                </a:solidFill>
              </a:rPr>
              <a:t>UI_MANDU_source_01 ~ 12</a:t>
            </a:r>
          </a:p>
          <a:p>
            <a:pPr algn="ctr"/>
            <a:r>
              <a:rPr lang="ko-KR" altLang="en-US" sz="1100" dirty="0">
                <a:solidFill>
                  <a:srgbClr val="00B0F0"/>
                </a:solidFill>
              </a:rPr>
              <a:t>차 </a:t>
            </a:r>
            <a:r>
              <a:rPr lang="en-US" altLang="ko-KR" sz="1100" dirty="0">
                <a:solidFill>
                  <a:srgbClr val="00B0F0"/>
                </a:solidFill>
              </a:rPr>
              <a:t>UI_CAR_source_01 ~ </a:t>
            </a:r>
            <a:r>
              <a:rPr lang="en-US" altLang="ko-KR" sz="1100" dirty="0" smtClean="0">
                <a:solidFill>
                  <a:srgbClr val="00B0F0"/>
                </a:solidFill>
              </a:rPr>
              <a:t>12</a:t>
            </a:r>
          </a:p>
          <a:p>
            <a:pPr algn="ctr"/>
            <a:r>
              <a:rPr lang="ko-KR" altLang="en-US" sz="1100" dirty="0">
                <a:solidFill>
                  <a:srgbClr val="00B0F0"/>
                </a:solidFill>
              </a:rPr>
              <a:t>가방 </a:t>
            </a:r>
            <a:r>
              <a:rPr lang="en-US" altLang="ko-KR" sz="1100" dirty="0">
                <a:solidFill>
                  <a:srgbClr val="00B0F0"/>
                </a:solidFill>
              </a:rPr>
              <a:t>UI_BAG_source_01 ~ 12</a:t>
            </a:r>
            <a:endParaRPr lang="en-US" altLang="ko-KR" sz="1100" dirty="0">
              <a:solidFill>
                <a:srgbClr val="FF9900"/>
              </a:solidFill>
            </a:endParaRPr>
          </a:p>
          <a:p>
            <a:pPr algn="ctr"/>
            <a:endParaRPr lang="en-US" altLang="ko-KR" sz="11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151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10" descr="C:\work_2014\animals\ui\UI_concept_start_norm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72" y="2244968"/>
            <a:ext cx="1033048" cy="183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work_2014\animals\ui\UI_concept_option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660" y="3669196"/>
            <a:ext cx="473196" cy="83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work_2014\animals\ui\UI_concept_popup_gameover_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88640"/>
            <a:ext cx="564360" cy="100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work_2014\animals\ui\UI_concept_result_norm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780928"/>
            <a:ext cx="850140" cy="15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work_2014\animals\ui\UI_concept_ingame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445" y="2712540"/>
            <a:ext cx="1008061" cy="178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work_2014\animals\ui\UI_concept_ingame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854" y="2348880"/>
            <a:ext cx="569346" cy="101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4462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게임플로</a:t>
            </a:r>
            <a:r>
              <a:rPr lang="ko-KR" altLang="en-US" dirty="0" err="1"/>
              <a:t>우</a:t>
            </a:r>
            <a:endParaRPr lang="en-US" altLang="ko-KR" dirty="0" smtClean="0"/>
          </a:p>
        </p:txBody>
      </p:sp>
      <p:pic>
        <p:nvPicPr>
          <p:cNvPr id="11" name="Picture 9" descr="H:\개인폴더\photo\2014-03-29\06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589531"/>
            <a:ext cx="648072" cy="115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6" y="4326195"/>
            <a:ext cx="169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타이틀</a:t>
            </a:r>
            <a:r>
              <a:rPr lang="en-US" altLang="ko-KR" sz="1200" b="1" dirty="0" smtClean="0"/>
              <a:t>(title)</a:t>
            </a:r>
          </a:p>
          <a:p>
            <a:pPr algn="ctr"/>
            <a:r>
              <a:rPr lang="en-US" altLang="ko-KR" sz="1200" dirty="0" smtClean="0"/>
              <a:t>-</a:t>
            </a:r>
            <a:r>
              <a:rPr lang="ko-KR" altLang="en-US" sz="1200" dirty="0" smtClean="0"/>
              <a:t>캐릭터 선택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-</a:t>
            </a:r>
            <a:r>
              <a:rPr lang="ko-KR" altLang="en-US" sz="1200" dirty="0" smtClean="0"/>
              <a:t>캐릭터 구입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-</a:t>
            </a:r>
            <a:r>
              <a:rPr lang="ko-KR" altLang="en-US" sz="1200" dirty="0" err="1" smtClean="0"/>
              <a:t>스타트버튼</a:t>
            </a:r>
            <a:endParaRPr lang="en-US" altLang="ko-KR" sz="12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411760" y="2782669"/>
            <a:ext cx="1087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/>
              <a:t>튜토리얼</a:t>
            </a:r>
            <a:endParaRPr lang="en-US" altLang="ko-KR" sz="1200" b="1" dirty="0" smtClean="0"/>
          </a:p>
          <a:p>
            <a:pPr algn="ctr"/>
            <a:r>
              <a:rPr lang="en-US" altLang="ko-KR" sz="1200" dirty="0" smtClean="0"/>
              <a:t>-3</a:t>
            </a:r>
            <a:r>
              <a:rPr lang="ko-KR" altLang="en-US" sz="1200" dirty="0" smtClean="0"/>
              <a:t>단계</a:t>
            </a:r>
            <a:endParaRPr lang="en-US" altLang="ko-KR" sz="1200" dirty="0" smtClean="0"/>
          </a:p>
          <a:p>
            <a:pPr algn="ctr"/>
            <a:endParaRPr lang="en-US" altLang="ko-KR" sz="12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563888" y="4504986"/>
            <a:ext cx="169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/>
              <a:t>인게임</a:t>
            </a:r>
            <a:r>
              <a:rPr lang="en-US" altLang="ko-KR" sz="1200" b="1" dirty="0" smtClean="0"/>
              <a:t>(battle)</a:t>
            </a:r>
          </a:p>
          <a:p>
            <a:pPr algn="ctr"/>
            <a:r>
              <a:rPr lang="en-US" altLang="ko-KR" sz="1200" dirty="0" smtClean="0"/>
              <a:t>-</a:t>
            </a:r>
            <a:r>
              <a:rPr lang="ko-KR" altLang="en-US" sz="1200" dirty="0" smtClean="0"/>
              <a:t>메뉴버</a:t>
            </a:r>
            <a:r>
              <a:rPr lang="ko-KR" altLang="en-US" sz="1200" dirty="0"/>
              <a:t>튼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-</a:t>
            </a:r>
            <a:r>
              <a:rPr lang="ko-KR" altLang="en-US" sz="1200" dirty="0" smtClean="0"/>
              <a:t>랭크버</a:t>
            </a:r>
            <a:r>
              <a:rPr lang="ko-KR" altLang="en-US" sz="1200" dirty="0"/>
              <a:t>튼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-</a:t>
            </a:r>
            <a:r>
              <a:rPr lang="ko-KR" altLang="en-US" sz="1200" dirty="0" smtClean="0"/>
              <a:t>시작연출</a:t>
            </a:r>
            <a:endParaRPr lang="en-US" altLang="ko-KR" sz="12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588224" y="4293096"/>
            <a:ext cx="169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결과화면</a:t>
            </a:r>
            <a:r>
              <a:rPr lang="en-US" altLang="ko-KR" sz="1200" b="1" dirty="0" smtClean="0"/>
              <a:t>(result)</a:t>
            </a:r>
          </a:p>
          <a:p>
            <a:pPr algn="ctr"/>
            <a:r>
              <a:rPr lang="en-US" altLang="ko-KR" sz="1200" dirty="0" smtClean="0"/>
              <a:t>-</a:t>
            </a:r>
            <a:r>
              <a:rPr lang="ko-KR" altLang="en-US" sz="1200" dirty="0" smtClean="0"/>
              <a:t>재도전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-</a:t>
            </a:r>
            <a:r>
              <a:rPr lang="ko-KR" altLang="en-US" sz="1200" dirty="0" smtClean="0"/>
              <a:t>기록표시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-</a:t>
            </a:r>
            <a:r>
              <a:rPr lang="ko-KR" altLang="en-US" sz="1200" dirty="0" smtClean="0"/>
              <a:t>기록달성연출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-</a:t>
            </a:r>
            <a:r>
              <a:rPr lang="ko-KR" altLang="en-US" sz="1200" dirty="0" smtClean="0"/>
              <a:t>공유하</a:t>
            </a:r>
            <a:r>
              <a:rPr lang="ko-KR" altLang="en-US" sz="1200" dirty="0"/>
              <a:t>기</a:t>
            </a:r>
            <a:endParaRPr lang="en-US" altLang="ko-KR" sz="1200" dirty="0" smtClean="0"/>
          </a:p>
        </p:txBody>
      </p:sp>
      <p:sp>
        <p:nvSpPr>
          <p:cNvPr id="5" name="오른쪽 화살표 4"/>
          <p:cNvSpPr/>
          <p:nvPr/>
        </p:nvSpPr>
        <p:spPr>
          <a:xfrm>
            <a:off x="2009022" y="3069737"/>
            <a:ext cx="1986913" cy="648072"/>
          </a:xfrm>
          <a:prstGeom prst="rightArrow">
            <a:avLst/>
          </a:prstGeom>
          <a:solidFill>
            <a:srgbClr val="FFC0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스타트</a:t>
            </a:r>
            <a:endParaRPr lang="ko-KR" altLang="en-US" sz="1000" dirty="0"/>
          </a:p>
        </p:txBody>
      </p:sp>
      <p:sp>
        <p:nvSpPr>
          <p:cNvPr id="16" name="오른쪽 화살표 15"/>
          <p:cNvSpPr/>
          <p:nvPr/>
        </p:nvSpPr>
        <p:spPr>
          <a:xfrm>
            <a:off x="4972777" y="2891227"/>
            <a:ext cx="835160" cy="360040"/>
          </a:xfrm>
          <a:prstGeom prst="rightArrow">
            <a:avLst/>
          </a:prstGeom>
          <a:solidFill>
            <a:srgbClr val="FFC0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7" name="오른쪽 화살표 16"/>
          <p:cNvSpPr/>
          <p:nvPr/>
        </p:nvSpPr>
        <p:spPr>
          <a:xfrm>
            <a:off x="6394179" y="3453343"/>
            <a:ext cx="756074" cy="360040"/>
          </a:xfrm>
          <a:prstGeom prst="rightArrow">
            <a:avLst/>
          </a:prstGeom>
          <a:solidFill>
            <a:srgbClr val="FFC0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8" name="오른쪽 화살표 17"/>
          <p:cNvSpPr/>
          <p:nvPr/>
        </p:nvSpPr>
        <p:spPr>
          <a:xfrm rot="20205969">
            <a:off x="1971612" y="2343409"/>
            <a:ext cx="883332" cy="51609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첫 플레이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6372199" y="2889872"/>
            <a:ext cx="834171" cy="360040"/>
          </a:xfrm>
          <a:prstGeom prst="rightArrow">
            <a:avLst/>
          </a:prstGeom>
          <a:solidFill>
            <a:srgbClr val="FFC0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6" name="위쪽/아래쪽 화살표 5"/>
          <p:cNvSpPr/>
          <p:nvPr/>
        </p:nvSpPr>
        <p:spPr>
          <a:xfrm rot="17111140">
            <a:off x="2206578" y="3614953"/>
            <a:ext cx="388604" cy="767335"/>
          </a:xfrm>
          <a:prstGeom prst="up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옵션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6" name="Picture 2" descr="C:\work_2014\animals\effect\source\string_victory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931" y="2492896"/>
            <a:ext cx="726277" cy="17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work_2014\animals\ui\UI_concept_ingame_0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641" y="3429000"/>
            <a:ext cx="552559" cy="98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work_2014\animals\effect\source\string_gameove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719" y="3833728"/>
            <a:ext cx="860497" cy="18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위쪽/아래쪽 화살표 29"/>
          <p:cNvSpPr/>
          <p:nvPr/>
        </p:nvSpPr>
        <p:spPr>
          <a:xfrm rot="4152501">
            <a:off x="3426324" y="3687319"/>
            <a:ext cx="388604" cy="655355"/>
          </a:xfrm>
          <a:prstGeom prst="up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옵션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1" name="Picture 2" descr="C:\work_2014\animals\ui\UI_concept_popup_paus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661" y="4581128"/>
            <a:ext cx="475658" cy="84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오른쪽 화살표 32"/>
          <p:cNvSpPr/>
          <p:nvPr/>
        </p:nvSpPr>
        <p:spPr>
          <a:xfrm rot="1537721">
            <a:off x="3307118" y="2499278"/>
            <a:ext cx="718294" cy="36004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첫 플레이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5" name="Picture 4" descr="C:\work_2014\animals\ui\UI_concept_popup_heart_01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854786"/>
            <a:ext cx="730223" cy="12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C:\work_2014\animals\ui\UI_concept_start_buy_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79" y="5335983"/>
            <a:ext cx="573553" cy="101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9" descr="C:\work_2014\animals\ui\UI_concept_start_buy_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43" y="5335983"/>
            <a:ext cx="573553" cy="10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1" descr="C:\work_2014\animals\ui\UI_concept_friend_heart_01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980728"/>
            <a:ext cx="654687" cy="116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C:\work_2014\animals\ui\UI_concept_friend_invite_01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636912"/>
            <a:ext cx="553725" cy="98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6" descr="C:\work_2014\animals\ui\UI_concept_popup_gameover_01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210452"/>
            <a:ext cx="560232" cy="99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위쪽/아래쪽 화살표 44"/>
          <p:cNvSpPr/>
          <p:nvPr/>
        </p:nvSpPr>
        <p:spPr>
          <a:xfrm rot="247818">
            <a:off x="823744" y="4017336"/>
            <a:ext cx="388604" cy="1326981"/>
          </a:xfrm>
          <a:prstGeom prst="up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다른캐릭터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위쪽/아래쪽 화살표 45"/>
          <p:cNvSpPr/>
          <p:nvPr/>
        </p:nvSpPr>
        <p:spPr>
          <a:xfrm rot="1811359">
            <a:off x="4548153" y="2008632"/>
            <a:ext cx="905103" cy="940215"/>
          </a:xfrm>
          <a:prstGeom prst="up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죽기직전 팝업</a:t>
            </a:r>
            <a:endParaRPr lang="ko-KR" altLang="en-US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7" name="오른쪽 화살표 46"/>
          <p:cNvSpPr/>
          <p:nvPr/>
        </p:nvSpPr>
        <p:spPr>
          <a:xfrm>
            <a:off x="4956000" y="3429000"/>
            <a:ext cx="842007" cy="360040"/>
          </a:xfrm>
          <a:prstGeom prst="rightArrow">
            <a:avLst/>
          </a:prstGeom>
          <a:solidFill>
            <a:srgbClr val="FFC0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8" name="오른쪽 화살표 47"/>
          <p:cNvSpPr/>
          <p:nvPr/>
        </p:nvSpPr>
        <p:spPr>
          <a:xfrm rot="18166189">
            <a:off x="5425368" y="966940"/>
            <a:ext cx="629037" cy="585242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구매</a:t>
            </a:r>
            <a:endParaRPr lang="ko-KR" altLang="en-US" sz="1000" dirty="0"/>
          </a:p>
        </p:txBody>
      </p:sp>
      <p:sp>
        <p:nvSpPr>
          <p:cNvPr id="49" name="오른쪽 화살표 48"/>
          <p:cNvSpPr/>
          <p:nvPr/>
        </p:nvSpPr>
        <p:spPr>
          <a:xfrm flipH="1">
            <a:off x="107504" y="5425422"/>
            <a:ext cx="720080" cy="778252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광고보기</a:t>
            </a:r>
            <a:endParaRPr lang="ko-KR" alt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415832" y="6392361"/>
            <a:ext cx="1635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구입 불가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가능</a:t>
            </a:r>
            <a:endParaRPr lang="en-US" altLang="ko-KR" sz="1200" dirty="0" smtClean="0"/>
          </a:p>
        </p:txBody>
      </p:sp>
      <p:sp>
        <p:nvSpPr>
          <p:cNvPr id="53" name="오른쪽 화살표 52"/>
          <p:cNvSpPr/>
          <p:nvPr/>
        </p:nvSpPr>
        <p:spPr>
          <a:xfrm rot="508545">
            <a:off x="7717031" y="3741871"/>
            <a:ext cx="1370645" cy="76221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facebook</a:t>
            </a:r>
            <a:endParaRPr lang="ko-KR" altLang="en-US" dirty="0"/>
          </a:p>
        </p:txBody>
      </p:sp>
      <p:sp>
        <p:nvSpPr>
          <p:cNvPr id="57" name="위쪽/아래쪽 화살표 56"/>
          <p:cNvSpPr/>
          <p:nvPr/>
        </p:nvSpPr>
        <p:spPr>
          <a:xfrm>
            <a:off x="7226998" y="1988840"/>
            <a:ext cx="388604" cy="915279"/>
          </a:xfrm>
          <a:prstGeom prst="up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accent6">
                    <a:lumMod val="75000"/>
                  </a:schemeClr>
                </a:solidFill>
              </a:rPr>
              <a:t>하트가없을</a:t>
            </a:r>
            <a:r>
              <a:rPr lang="ko-KR" altLang="en-US" sz="800" dirty="0" err="1">
                <a:solidFill>
                  <a:schemeClr val="accent6">
                    <a:lumMod val="75000"/>
                  </a:schemeClr>
                </a:solidFill>
              </a:rPr>
              <a:t>때</a:t>
            </a:r>
            <a:endParaRPr lang="ko-KR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8" name="Picture 15" descr="C:\work_2014\animals\ui\UI_concept_ingame_item_01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32656"/>
            <a:ext cx="564360" cy="100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위쪽/아래쪽 화살표 58"/>
          <p:cNvSpPr/>
          <p:nvPr/>
        </p:nvSpPr>
        <p:spPr>
          <a:xfrm>
            <a:off x="4067944" y="1142702"/>
            <a:ext cx="388604" cy="1551216"/>
          </a:xfrm>
          <a:prstGeom prst="up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accent6">
                    <a:lumMod val="75000"/>
                  </a:schemeClr>
                </a:solidFill>
              </a:rPr>
              <a:t>아이탬</a:t>
            </a:r>
            <a:endParaRPr lang="ko-KR" altLang="en-US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0" name="오른쪽 화살표 59"/>
          <p:cNvSpPr/>
          <p:nvPr/>
        </p:nvSpPr>
        <p:spPr>
          <a:xfrm rot="20009034">
            <a:off x="7496304" y="541719"/>
            <a:ext cx="1352765" cy="397379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광고보</a:t>
            </a:r>
            <a:r>
              <a:rPr lang="ko-KR" altLang="en-US" sz="1000" dirty="0"/>
              <a:t>기</a:t>
            </a:r>
          </a:p>
        </p:txBody>
      </p:sp>
      <p:pic>
        <p:nvPicPr>
          <p:cNvPr id="1028" name="Picture 4" descr="C:\work_2014\animals\ui\UI_concept_message_01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12" y="753849"/>
            <a:ext cx="716059" cy="127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오른쪽 화살표 60"/>
          <p:cNvSpPr/>
          <p:nvPr/>
        </p:nvSpPr>
        <p:spPr>
          <a:xfrm rot="16869947">
            <a:off x="1372908" y="1626293"/>
            <a:ext cx="820767" cy="678798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메세</a:t>
            </a:r>
            <a:r>
              <a:rPr lang="ko-KR" altLang="en-US" sz="1200" dirty="0" err="1"/>
              <a:t>지</a:t>
            </a:r>
            <a:endParaRPr lang="ko-KR" altLang="en-US" sz="1200" dirty="0"/>
          </a:p>
        </p:txBody>
      </p:sp>
      <p:sp>
        <p:nvSpPr>
          <p:cNvPr id="62" name="오른쪽 화살표 61"/>
          <p:cNvSpPr/>
          <p:nvPr/>
        </p:nvSpPr>
        <p:spPr>
          <a:xfrm flipH="1">
            <a:off x="408194" y="2708920"/>
            <a:ext cx="635414" cy="816261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친구초대</a:t>
            </a:r>
            <a:endParaRPr lang="ko-KR" altLang="en-US" sz="1000" dirty="0"/>
          </a:p>
        </p:txBody>
      </p:sp>
      <p:pic>
        <p:nvPicPr>
          <p:cNvPr id="1030" name="Picture 6" descr="C:\work_2014\animals\ui\UI_concept_popup_gold_01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27" y="1142701"/>
            <a:ext cx="760673" cy="135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오른쪽 화살표 63"/>
          <p:cNvSpPr/>
          <p:nvPr/>
        </p:nvSpPr>
        <p:spPr>
          <a:xfrm>
            <a:off x="4716015" y="548680"/>
            <a:ext cx="1001915" cy="617868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구매</a:t>
            </a:r>
            <a:endParaRPr lang="ko-KR" altLang="en-US" sz="1000" dirty="0"/>
          </a:p>
        </p:txBody>
      </p:sp>
      <p:sp>
        <p:nvSpPr>
          <p:cNvPr id="65" name="오른쪽 화살표 64"/>
          <p:cNvSpPr/>
          <p:nvPr/>
        </p:nvSpPr>
        <p:spPr>
          <a:xfrm>
            <a:off x="7625204" y="1226956"/>
            <a:ext cx="619204" cy="73873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요청하기</a:t>
            </a:r>
            <a:endParaRPr lang="ko-KR" altLang="en-US" sz="1000" dirty="0"/>
          </a:p>
        </p:txBody>
      </p:sp>
      <p:sp>
        <p:nvSpPr>
          <p:cNvPr id="66" name="오른쪽 화살표 65"/>
          <p:cNvSpPr/>
          <p:nvPr/>
        </p:nvSpPr>
        <p:spPr>
          <a:xfrm rot="3071328" flipH="1">
            <a:off x="598601" y="1736418"/>
            <a:ext cx="632990" cy="744818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골드구매</a:t>
            </a:r>
            <a:endParaRPr lang="ko-KR" altLang="en-US" sz="1000" dirty="0"/>
          </a:p>
        </p:txBody>
      </p:sp>
      <p:sp>
        <p:nvSpPr>
          <p:cNvPr id="67" name="오른쪽 화살표 66"/>
          <p:cNvSpPr/>
          <p:nvPr/>
        </p:nvSpPr>
        <p:spPr>
          <a:xfrm rot="12629511">
            <a:off x="4483168" y="1111257"/>
            <a:ext cx="538800" cy="36004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8" name="위쪽/아래쪽 화살표 67"/>
          <p:cNvSpPr/>
          <p:nvPr/>
        </p:nvSpPr>
        <p:spPr>
          <a:xfrm rot="2695996">
            <a:off x="3413770" y="4258004"/>
            <a:ext cx="388604" cy="687884"/>
          </a:xfrm>
          <a:prstGeom prst="up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</a:rPr>
              <a:t>멈춤</a:t>
            </a:r>
            <a:endParaRPr lang="ko-KR" altLang="en-US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9" name="오른쪽 화살표 68"/>
          <p:cNvSpPr/>
          <p:nvPr/>
        </p:nvSpPr>
        <p:spPr>
          <a:xfrm rot="2919826" flipH="1">
            <a:off x="1837767" y="4185200"/>
            <a:ext cx="1026236" cy="36004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캐릭터선택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094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work_2014\animals\ui\UI_concept_start_norm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792515"/>
            <a:ext cx="3024336" cy="536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4462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타이틀</a:t>
            </a:r>
            <a:endParaRPr lang="en-US" altLang="ko-KR" dirty="0" smtClean="0"/>
          </a:p>
        </p:txBody>
      </p:sp>
      <p:pic>
        <p:nvPicPr>
          <p:cNvPr id="26" name="Picture 4" descr="C:\work_2012\smart\project_LOK\ui\source\slot_skill_selec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5410264"/>
            <a:ext cx="750447" cy="75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 설명선 7"/>
          <p:cNvSpPr/>
          <p:nvPr/>
        </p:nvSpPr>
        <p:spPr>
          <a:xfrm>
            <a:off x="5796136" y="229290"/>
            <a:ext cx="792088" cy="756084"/>
          </a:xfrm>
          <a:prstGeom prst="wedgeRectCallout">
            <a:avLst>
              <a:gd name="adj1" fmla="val -50554"/>
              <a:gd name="adj2" fmla="val 12831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옵션</a:t>
            </a:r>
            <a:endParaRPr lang="ko-KR" altLang="en-US" sz="1100" dirty="0"/>
          </a:p>
        </p:txBody>
      </p:sp>
      <p:sp>
        <p:nvSpPr>
          <p:cNvPr id="13" name="사각형 설명선 12"/>
          <p:cNvSpPr/>
          <p:nvPr/>
        </p:nvSpPr>
        <p:spPr>
          <a:xfrm>
            <a:off x="1259632" y="4913337"/>
            <a:ext cx="1692188" cy="315863"/>
          </a:xfrm>
          <a:prstGeom prst="wedgeRectCallout">
            <a:avLst>
              <a:gd name="adj1" fmla="val 63431"/>
              <a:gd name="adj2" fmla="val -2051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광고를 보고 </a:t>
            </a:r>
            <a:r>
              <a:rPr lang="ko-KR" altLang="en-US" sz="1100" dirty="0" err="1" smtClean="0"/>
              <a:t>코인받기</a:t>
            </a:r>
            <a:endParaRPr lang="en-US" altLang="ko-KR" sz="1100" dirty="0" smtClean="0"/>
          </a:p>
        </p:txBody>
      </p:sp>
      <p:sp>
        <p:nvSpPr>
          <p:cNvPr id="14" name="사각형 설명선 13"/>
          <p:cNvSpPr/>
          <p:nvPr/>
        </p:nvSpPr>
        <p:spPr>
          <a:xfrm>
            <a:off x="1259632" y="1484784"/>
            <a:ext cx="1692188" cy="315863"/>
          </a:xfrm>
          <a:prstGeom prst="wedgeRectCallout">
            <a:avLst>
              <a:gd name="adj1" fmla="val 63431"/>
              <a:gd name="adj2" fmla="val -2051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누적코인</a:t>
            </a:r>
            <a:endParaRPr lang="en-US" altLang="ko-KR" sz="1100" dirty="0" smtClean="0"/>
          </a:p>
        </p:txBody>
      </p:sp>
      <p:sp>
        <p:nvSpPr>
          <p:cNvPr id="16" name="사각형 설명선 15"/>
          <p:cNvSpPr/>
          <p:nvPr/>
        </p:nvSpPr>
        <p:spPr>
          <a:xfrm>
            <a:off x="5004048" y="229290"/>
            <a:ext cx="792088" cy="756084"/>
          </a:xfrm>
          <a:prstGeom prst="wedgeRectCallout">
            <a:avLst>
              <a:gd name="adj1" fmla="val -3656"/>
              <a:gd name="adj2" fmla="val 12957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메세지</a:t>
            </a:r>
            <a:endParaRPr lang="ko-KR" altLang="en-US" sz="1100" dirty="0"/>
          </a:p>
        </p:txBody>
      </p:sp>
      <p:sp>
        <p:nvSpPr>
          <p:cNvPr id="17" name="사각형 설명선 16"/>
          <p:cNvSpPr/>
          <p:nvPr/>
        </p:nvSpPr>
        <p:spPr>
          <a:xfrm>
            <a:off x="4213870" y="229290"/>
            <a:ext cx="792088" cy="756084"/>
          </a:xfrm>
          <a:prstGeom prst="wedgeRectCallout">
            <a:avLst>
              <a:gd name="adj1" fmla="val 52863"/>
              <a:gd name="adj2" fmla="val 13209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친구추가</a:t>
            </a:r>
            <a:endParaRPr lang="ko-KR" altLang="en-US" sz="1100" dirty="0"/>
          </a:p>
        </p:txBody>
      </p:sp>
      <p:sp>
        <p:nvSpPr>
          <p:cNvPr id="18" name="사각형 설명선 17"/>
          <p:cNvSpPr/>
          <p:nvPr/>
        </p:nvSpPr>
        <p:spPr>
          <a:xfrm>
            <a:off x="3393021" y="229290"/>
            <a:ext cx="792088" cy="756084"/>
          </a:xfrm>
          <a:prstGeom prst="wedgeRectCallout">
            <a:avLst>
              <a:gd name="adj1" fmla="val 91344"/>
              <a:gd name="adj2" fmla="val 13209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하트</a:t>
            </a:r>
            <a:endParaRPr lang="ko-KR" altLang="en-US" sz="1100" dirty="0"/>
          </a:p>
        </p:txBody>
      </p:sp>
      <p:sp>
        <p:nvSpPr>
          <p:cNvPr id="19" name="사각형 설명선 18"/>
          <p:cNvSpPr/>
          <p:nvPr/>
        </p:nvSpPr>
        <p:spPr>
          <a:xfrm>
            <a:off x="1259632" y="4481289"/>
            <a:ext cx="1692188" cy="315863"/>
          </a:xfrm>
          <a:prstGeom prst="wedgeRectCallout">
            <a:avLst>
              <a:gd name="adj1" fmla="val 107899"/>
              <a:gd name="adj2" fmla="val -175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친구사진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205113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work_2014\animals\ui\UI_concept_start_buy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34" y="797109"/>
            <a:ext cx="3024335" cy="53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4462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타이틀</a:t>
            </a:r>
            <a:r>
              <a:rPr lang="en-US" altLang="ko-KR" dirty="0" smtClean="0"/>
              <a:t>_</a:t>
            </a:r>
            <a:r>
              <a:rPr lang="ko-KR" altLang="en-US" dirty="0" smtClean="0"/>
              <a:t>캐릭터 선택</a:t>
            </a:r>
            <a:endParaRPr lang="en-US" altLang="ko-KR" dirty="0" smtClean="0"/>
          </a:p>
        </p:txBody>
      </p:sp>
      <p:pic>
        <p:nvPicPr>
          <p:cNvPr id="26" name="Picture 4" descr="C:\work_2012\smart\project_LOK\ui\source\slot_skill_selec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9" y="5410264"/>
            <a:ext cx="750447" cy="75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720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work_2014\animals\ui\UI_concept_start_buy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780311"/>
            <a:ext cx="3031212" cy="538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4462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타이틀</a:t>
            </a:r>
            <a:r>
              <a:rPr lang="en-US" altLang="ko-KR" dirty="0" smtClean="0"/>
              <a:t>_</a:t>
            </a:r>
            <a:r>
              <a:rPr lang="ko-KR" altLang="en-US" dirty="0" smtClean="0"/>
              <a:t>캐릭터 구입</a:t>
            </a:r>
            <a:endParaRPr lang="en-US" altLang="ko-KR" dirty="0" smtClean="0"/>
          </a:p>
        </p:txBody>
      </p:sp>
      <p:pic>
        <p:nvPicPr>
          <p:cNvPr id="26" name="Picture 4" descr="C:\work_2012\smart\project_LOK\ui\source\slot_skill_selec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9" y="5410264"/>
            <a:ext cx="750447" cy="75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 설명선 5"/>
          <p:cNvSpPr/>
          <p:nvPr/>
        </p:nvSpPr>
        <p:spPr>
          <a:xfrm>
            <a:off x="827584" y="2492896"/>
            <a:ext cx="1800200" cy="1224136"/>
          </a:xfrm>
          <a:prstGeom prst="wedgeRectCallout">
            <a:avLst>
              <a:gd name="adj1" fmla="val 105533"/>
              <a:gd name="adj2" fmla="val -19232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붱이</a:t>
            </a:r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r>
              <a:rPr lang="ko-KR" altLang="en-US" sz="1100" dirty="0" err="1" smtClean="0"/>
              <a:t>페이스북으로</a:t>
            </a:r>
            <a:r>
              <a:rPr lang="ko-KR" altLang="en-US" sz="1100" dirty="0" smtClean="0"/>
              <a:t> 로그인하면 </a:t>
            </a:r>
            <a:r>
              <a:rPr lang="ko-KR" altLang="en-US" sz="1100" dirty="0" err="1" smtClean="0"/>
              <a:t>붱이를</a:t>
            </a:r>
            <a:r>
              <a:rPr lang="ko-KR" altLang="en-US" sz="1100" dirty="0" smtClean="0"/>
              <a:t> 증정합니다</a:t>
            </a:r>
            <a:r>
              <a:rPr lang="en-US" altLang="ko-KR" sz="1100" dirty="0" smtClean="0"/>
              <a:t>.</a:t>
            </a:r>
          </a:p>
          <a:p>
            <a:pPr algn="ctr"/>
            <a:endParaRPr lang="en-US" altLang="ko-KR" sz="1100" dirty="0"/>
          </a:p>
          <a:p>
            <a:pPr algn="ctr"/>
            <a:r>
              <a:rPr lang="en-US" altLang="ko-KR" sz="1100" dirty="0" smtClean="0"/>
              <a:t>(Facebook </a:t>
            </a:r>
            <a:r>
              <a:rPr lang="ko-KR" altLang="en-US" sz="1100" dirty="0" smtClean="0"/>
              <a:t>로그인</a:t>
            </a:r>
            <a:r>
              <a:rPr lang="en-US" altLang="ko-KR" sz="1100" dirty="0" smtClean="0"/>
              <a:t>)</a:t>
            </a:r>
            <a:endParaRPr lang="ko-KR" altLang="en-US" sz="1100" dirty="0"/>
          </a:p>
        </p:txBody>
      </p:sp>
      <p:pic>
        <p:nvPicPr>
          <p:cNvPr id="1026" name="Picture 2" descr="C:\work_2014\animals\ui\sourec\icon\icon_loc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869332"/>
            <a:ext cx="486271" cy="48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121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work_2014\animals\ui\UI_concept_popup_heart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1" y="792515"/>
            <a:ext cx="3024335" cy="536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4462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하트</a:t>
            </a:r>
            <a:endParaRPr lang="en-US" altLang="ko-KR" dirty="0" smtClean="0"/>
          </a:p>
        </p:txBody>
      </p:sp>
      <p:pic>
        <p:nvPicPr>
          <p:cNvPr id="26" name="Picture 4" descr="C:\work_2012\smart\project_LOK\ui\source\slot_skill_selec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9" y="5410264"/>
            <a:ext cx="750447" cy="75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work_2014\animals\ui\UI_concept_friend_heart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792514"/>
            <a:ext cx="3024335" cy="53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 설명선 8"/>
          <p:cNvSpPr/>
          <p:nvPr/>
        </p:nvSpPr>
        <p:spPr>
          <a:xfrm>
            <a:off x="395536" y="2492896"/>
            <a:ext cx="2232248" cy="2808312"/>
          </a:xfrm>
          <a:prstGeom prst="wedgeRectCallout">
            <a:avLst>
              <a:gd name="adj1" fmla="val 105533"/>
              <a:gd name="adj2" fmla="val -19232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하트는 </a:t>
            </a:r>
            <a:r>
              <a:rPr lang="en-US" altLang="ko-KR" sz="1100" dirty="0" smtClean="0"/>
              <a:t>5</a:t>
            </a:r>
            <a:r>
              <a:rPr lang="ko-KR" altLang="en-US" sz="1100" dirty="0" smtClean="0"/>
              <a:t>개 </a:t>
            </a:r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r>
              <a:rPr lang="en-US" altLang="ko-KR" sz="1100" dirty="0" smtClean="0"/>
              <a:t>-</a:t>
            </a:r>
            <a:r>
              <a:rPr lang="ko-KR" altLang="en-US" sz="1100" dirty="0" smtClean="0"/>
              <a:t>광고를 보면 하트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개 추가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-</a:t>
            </a:r>
            <a:r>
              <a:rPr lang="ko-KR" altLang="en-US" sz="1100" dirty="0" smtClean="0"/>
              <a:t>한번 보면 동영상 버튼 </a:t>
            </a:r>
            <a:r>
              <a:rPr lang="en-US" altLang="ko-KR" sz="1100" dirty="0" smtClean="0"/>
              <a:t>n</a:t>
            </a:r>
            <a:r>
              <a:rPr lang="ko-KR" altLang="en-US" sz="1100" dirty="0" err="1" smtClean="0"/>
              <a:t>분동안</a:t>
            </a:r>
            <a:r>
              <a:rPr lang="ko-KR" altLang="en-US" sz="1100" dirty="0" smtClean="0"/>
              <a:t> 없어진다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02371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work_2014\animals\ui\UI_concept_friend_invite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1" y="792514"/>
            <a:ext cx="3024335" cy="53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4462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친구추가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02390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:\work_2014\animals\ui\UI_concept_popup_gold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790605"/>
            <a:ext cx="3024336" cy="53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4462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골드구입</a:t>
            </a:r>
            <a:endParaRPr lang="en-US" altLang="ko-KR" dirty="0" smtClean="0"/>
          </a:p>
        </p:txBody>
      </p:sp>
      <p:pic>
        <p:nvPicPr>
          <p:cNvPr id="26" name="Picture 4" descr="C:\work_2012\smart\project_LOK\ui\source\slot_skill_selec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9" y="5410264"/>
            <a:ext cx="750447" cy="75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608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work_2014\animals\ui\UI_concept_option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35" y="792515"/>
            <a:ext cx="3024336" cy="53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4462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옵션</a:t>
            </a:r>
            <a:endParaRPr lang="en-US" altLang="ko-KR" dirty="0" smtClean="0"/>
          </a:p>
        </p:txBody>
      </p:sp>
      <p:pic>
        <p:nvPicPr>
          <p:cNvPr id="26" name="Picture 4" descr="C:\work_2012\smart\project_LOK\ui\source\slot_skill_selec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9" y="5410264"/>
            <a:ext cx="750447" cy="75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 설명선 6"/>
          <p:cNvSpPr/>
          <p:nvPr/>
        </p:nvSpPr>
        <p:spPr>
          <a:xfrm>
            <a:off x="3678003" y="5157192"/>
            <a:ext cx="1800200" cy="756084"/>
          </a:xfrm>
          <a:prstGeom prst="wedgeRectCallout">
            <a:avLst>
              <a:gd name="adj1" fmla="val -3463"/>
              <a:gd name="adj2" fmla="val -250883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온오프</a:t>
            </a:r>
            <a:r>
              <a:rPr lang="ko-KR" altLang="en-US" sz="1100" dirty="0" smtClean="0"/>
              <a:t> 버튼</a:t>
            </a:r>
            <a:endParaRPr lang="ko-KR" altLang="en-US" sz="1100" dirty="0"/>
          </a:p>
        </p:txBody>
      </p:sp>
      <p:sp>
        <p:nvSpPr>
          <p:cNvPr id="8" name="사각형 설명선 7"/>
          <p:cNvSpPr/>
          <p:nvPr/>
        </p:nvSpPr>
        <p:spPr>
          <a:xfrm>
            <a:off x="6516216" y="2852936"/>
            <a:ext cx="1800200" cy="756084"/>
          </a:xfrm>
          <a:prstGeom prst="wedgeRectCallout">
            <a:avLst>
              <a:gd name="adj1" fmla="val -106639"/>
              <a:gd name="adj2" fmla="val -1278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돈 주고 산 것만 복구</a:t>
            </a:r>
            <a:endParaRPr lang="ko-KR" altLang="en-US" sz="1100" dirty="0"/>
          </a:p>
        </p:txBody>
      </p:sp>
      <p:sp>
        <p:nvSpPr>
          <p:cNvPr id="9" name="사각형 설명선 8"/>
          <p:cNvSpPr/>
          <p:nvPr/>
        </p:nvSpPr>
        <p:spPr>
          <a:xfrm>
            <a:off x="827584" y="2852936"/>
            <a:ext cx="1800200" cy="756084"/>
          </a:xfrm>
          <a:prstGeom prst="wedgeRectCallout">
            <a:avLst>
              <a:gd name="adj1" fmla="val 110295"/>
              <a:gd name="adj2" fmla="val -1782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언어선택으로 넘어감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595870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실행">
  <a:themeElements>
    <a:clrScheme name="실행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실행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실행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14699</TotalTime>
  <Words>310</Words>
  <Application>Microsoft Office PowerPoint</Application>
  <PresentationFormat>화면 슬라이드 쇼(4:3)</PresentationFormat>
  <Paragraphs>138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실행</vt:lpstr>
      <vt:lpstr>ANIMALS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서유기</dc:title>
  <dc:creator>zard96</dc:creator>
  <cp:lastModifiedBy>zard96</cp:lastModifiedBy>
  <cp:revision>673</cp:revision>
  <dcterms:created xsi:type="dcterms:W3CDTF">2012-09-14T17:52:07Z</dcterms:created>
  <dcterms:modified xsi:type="dcterms:W3CDTF">2015-04-26T18:02:15Z</dcterms:modified>
</cp:coreProperties>
</file>